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5" r:id="rId13"/>
    <p:sldId id="277" r:id="rId14"/>
    <p:sldId id="280" r:id="rId15"/>
    <p:sldId id="267" r:id="rId16"/>
    <p:sldId id="281" r:id="rId17"/>
    <p:sldId id="284" r:id="rId18"/>
    <p:sldId id="285" r:id="rId19"/>
    <p:sldId id="287" r:id="rId20"/>
    <p:sldId id="28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82" d="100"/>
          <a:sy n="82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8A1D6-E460-4CF8-9BE3-5083282B20F5}" type="datetimeFigureOut">
              <a:rPr lang="en-AU" smtClean="0"/>
              <a:t>20/06/2021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D50A3B-E337-4C1B-AEA6-2B0A53D7580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9250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Will be discussing Innovation performance, Benefits and barriers across several industries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50A3B-E337-4C1B-AEA6-2B0A53D75804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0296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Do not narrate on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50A3B-E337-4C1B-AEA6-2B0A53D75804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6767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Any benefits?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50A3B-E337-4C1B-AEA6-2B0A53D75804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7128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50A3B-E337-4C1B-AEA6-2B0A53D75804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454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A3BAC-F1E2-4070-8C7C-76BFC1270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A5295A-082E-41D9-9D28-3575A2882A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18070-4587-4A37-A261-E56F9BD6C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33B9-FAB8-4418-B2A2-D26384FB6E01}" type="datetimeFigureOut">
              <a:rPr lang="en-AU" smtClean="0"/>
              <a:t>20/06/2021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FF315-F7D8-46B1-A4EC-0C9B74B4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63F58-794D-43C2-B8D6-DBC44001B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4B936-7D46-4CE2-8712-0A1633CE7A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3274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40DDF-5576-4388-AD75-C73E519AF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C017AD-DDF1-464F-A409-7E0C0D54C8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8E519-9618-4351-B7F2-EA8A89E28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33B9-FAB8-4418-B2A2-D26384FB6E01}" type="datetimeFigureOut">
              <a:rPr lang="en-AU" smtClean="0"/>
              <a:t>20/06/2021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EA228-DAE4-468F-864F-B0F5D7669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185D4-39F2-4694-8110-1C27EB7E1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4B936-7D46-4CE2-8712-0A1633CE7A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0725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20C15D-9D27-4D13-8532-31A0FB3829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043A25-3F80-4CD6-90B1-A83EDAC76A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75AF5-4B41-483D-BF67-8EF679F5D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33B9-FAB8-4418-B2A2-D26384FB6E01}" type="datetimeFigureOut">
              <a:rPr lang="en-AU" smtClean="0"/>
              <a:t>20/06/2021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BFB72-3A20-4CE0-A65D-8CCD3D3E5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A21D3-9FA2-4044-A040-ADF2F13BE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4B936-7D46-4CE2-8712-0A1633CE7A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9607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9E6ED-2F71-4397-8BC3-1D590FF4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BD3F2-5650-4B2E-AC69-DF443B7FF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9BC23-3FCC-4008-8542-DDD4F5D07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33B9-FAB8-4418-B2A2-D26384FB6E01}" type="datetimeFigureOut">
              <a:rPr lang="en-AU" smtClean="0"/>
              <a:t>20/06/2021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9895D-B011-48A1-A01C-D486F889B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D79F2-ABA1-4586-A9BA-4469BC1ED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4B936-7D46-4CE2-8712-0A1633CE7A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3381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B4ACD-61B4-4423-86E0-F1263B032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A0479-6450-427C-A7DC-C33879BCB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3E8791-9A2A-46ED-949D-1ACECE91A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33B9-FAB8-4418-B2A2-D26384FB6E01}" type="datetimeFigureOut">
              <a:rPr lang="en-AU" smtClean="0"/>
              <a:t>20/06/2021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84377-F996-451F-9DBF-C243BB3C7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03146-CCE1-412E-A668-93B26C3C5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4B936-7D46-4CE2-8712-0A1633CE7A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5934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2D140-FF31-4B51-82D0-118AE3305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DA9AD-255A-4EFD-BCD1-ECB190C8FC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65309E-E76D-4940-8C6B-F102315B7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073C0-9BE4-40BB-BC85-A32BD3549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33B9-FAB8-4418-B2A2-D26384FB6E01}" type="datetimeFigureOut">
              <a:rPr lang="en-AU" smtClean="0"/>
              <a:t>20/06/2021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F28BAC-812C-430C-80AF-C7F5A97C5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0577A5-26D0-4082-84CC-50BE4628E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4B936-7D46-4CE2-8712-0A1633CE7A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8362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6CC54-73E7-436B-8009-2BCBDB398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AE7E67-55A5-426F-A848-A7C19AF8F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C0E1B-276C-4553-A134-09BB3C0B2C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509E34-0D74-467D-B337-05EA4B1918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2ECAF5-877A-4074-9D87-04CDF96B96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186A01-785D-4F0F-9849-3F6856C5B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33B9-FAB8-4418-B2A2-D26384FB6E01}" type="datetimeFigureOut">
              <a:rPr lang="en-AU" smtClean="0"/>
              <a:t>20/06/2021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809EA0-2237-47DD-83C9-6F7097758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C7F107-8D5C-426E-B853-6014888E9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4B936-7D46-4CE2-8712-0A1633CE7A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2849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C6D8B-EC1F-4611-A435-264F61E51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969FF-7B05-4E86-9247-3755BED89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33B9-FAB8-4418-B2A2-D26384FB6E01}" type="datetimeFigureOut">
              <a:rPr lang="en-AU" smtClean="0"/>
              <a:t>20/06/2021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ED5C20-2707-4E9F-A53F-0513B9DB1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E7A0A2-58F5-4287-A011-07BEF054B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4B936-7D46-4CE2-8712-0A1633CE7A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3732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267311-718B-4613-8C0C-B083058BD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33B9-FAB8-4418-B2A2-D26384FB6E01}" type="datetimeFigureOut">
              <a:rPr lang="en-AU" smtClean="0"/>
              <a:t>20/06/2021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9091E0-B4A0-44C1-AE1D-74B68038C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24DB1-2A57-46EA-A1E1-65815DD95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4B936-7D46-4CE2-8712-0A1633CE7A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6595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7C1F-8E12-4222-9F19-401D06B58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FA246-10FF-45C3-8E3D-A1C5221F8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EF049-0A4B-43E0-825F-32B935087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D71AF9-83F6-4731-970F-520CDDFA4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33B9-FAB8-4418-B2A2-D26384FB6E01}" type="datetimeFigureOut">
              <a:rPr lang="en-AU" smtClean="0"/>
              <a:t>20/06/2021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BAA314-9CD1-4EA7-925F-EF978C1B0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479930-6624-4963-9B26-7B29695DA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4B936-7D46-4CE2-8712-0A1633CE7A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206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844D3-8908-417B-BD1D-7096ED01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61136F-2CA6-47DB-8EFC-00A0806C74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A474FA-BF33-47F2-B00F-1B2CCC16D4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E55DD3-6AB8-4667-BDD9-48CE01FD6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33B9-FAB8-4418-B2A2-D26384FB6E01}" type="datetimeFigureOut">
              <a:rPr lang="en-AU" smtClean="0"/>
              <a:t>20/06/2021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4879E1-95FB-4B63-950B-20AC21096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10452E-61DF-4FE5-9CA2-0CEDFE093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4B936-7D46-4CE2-8712-0A1633CE7A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1221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E85692-3363-4B0E-AE23-F20827002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78F14-5776-47E1-B331-4B04297ED2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5497D-23AD-4CA8-85E5-E344566591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D233B9-FAB8-4418-B2A2-D26384FB6E01}" type="datetimeFigureOut">
              <a:rPr lang="en-AU" smtClean="0"/>
              <a:t>20/06/2021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4AAF7-13B9-4B5D-835B-BA422C4C2A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299E6-B73A-4938-9D85-2DC97F2669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F4B936-7D46-4CE2-8712-0A1633CE7A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3464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ing.fm/iclip/hJobTm_toolbox-clipart-technology-subject-icon-smart-city-png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ADF82-36FD-4766-A1A4-E3FA78C3D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1999" cy="6857999"/>
          </a:xfrm>
          <a:prstGeom prst="rect">
            <a:avLst/>
          </a:prstGeom>
          <a:ln>
            <a:noFill/>
          </a:ln>
        </p:spPr>
      </p:pic>
      <p:sp>
        <p:nvSpPr>
          <p:cNvPr id="17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64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8CEEEC2-4D8E-441C-9307-C5ABFD62E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14" y="0"/>
            <a:ext cx="10379002" cy="1061357"/>
          </a:xfrm>
        </p:spPr>
        <p:txBody>
          <a:bodyPr>
            <a:normAutofit/>
          </a:bodyPr>
          <a:lstStyle/>
          <a:p>
            <a:r>
              <a:rPr lang="en-A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entonSans" panose="02000603040000020004" pitchFamily="50" charset="0"/>
              </a:rPr>
              <a:t>Innovation Benefits</a:t>
            </a:r>
            <a:endParaRPr lang="en-AU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E5136D-6067-4631-AC57-C94F8347AE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30" b="-778"/>
          <a:stretch/>
        </p:blipFill>
        <p:spPr>
          <a:xfrm>
            <a:off x="1903719" y="928129"/>
            <a:ext cx="7672988" cy="444078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3786108-1827-4BD6-AFF2-8306C839C1CD}"/>
              </a:ext>
            </a:extLst>
          </p:cNvPr>
          <p:cNvSpPr txBox="1">
            <a:spLocks/>
          </p:cNvSpPr>
          <p:nvPr/>
        </p:nvSpPr>
        <p:spPr>
          <a:xfrm>
            <a:off x="2449645" y="5665481"/>
            <a:ext cx="6581135" cy="52878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2000" b="1" dirty="0">
                <a:latin typeface="BentonSans" panose="02000603040000020004" pitchFamily="50" charset="0"/>
              </a:rPr>
              <a:t>Although Agriculture, Forestry and Fishing </a:t>
            </a:r>
            <a:r>
              <a:rPr lang="en-AU" sz="2000" dirty="0">
                <a:latin typeface="BentonSans" panose="02000603040000020004" pitchFamily="50" charset="0"/>
              </a:rPr>
              <a:t>had less innovation activity,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AU" sz="2000" dirty="0">
                <a:latin typeface="BentonSans" panose="02000603040000020004" pitchFamily="50" charset="0"/>
              </a:rPr>
              <a:t>they have benefitted the most</a:t>
            </a:r>
          </a:p>
        </p:txBody>
      </p:sp>
    </p:spTree>
    <p:extLst>
      <p:ext uri="{BB962C8B-B14F-4D97-AF65-F5344CB8AC3E}">
        <p14:creationId xmlns:p14="http://schemas.microsoft.com/office/powerpoint/2010/main" val="270750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DDE880B-3B5C-4629-88A9-4BF312650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316" y="0"/>
            <a:ext cx="10515600" cy="1133733"/>
          </a:xfrm>
        </p:spPr>
        <p:txBody>
          <a:bodyPr>
            <a:normAutofit/>
          </a:bodyPr>
          <a:lstStyle/>
          <a:p>
            <a:r>
              <a:rPr lang="en-A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entonSans" panose="02000603040000020004" pitchFamily="50" charset="0"/>
              </a:rPr>
              <a:t>Innovation Benefits</a:t>
            </a:r>
            <a:endParaRPr lang="en-AU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5AB30B-598F-4FAE-B58F-CF5F8B88E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989" y="4542183"/>
            <a:ext cx="1844601" cy="2179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E3449C-6A08-4BC0-BDDD-E9CEF0D78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3733"/>
            <a:ext cx="12192000" cy="321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026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DDE880B-3B5C-4629-88A9-4BF312650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316" y="0"/>
            <a:ext cx="10515600" cy="1133731"/>
          </a:xfrm>
        </p:spPr>
        <p:txBody>
          <a:bodyPr>
            <a:normAutofit/>
          </a:bodyPr>
          <a:lstStyle/>
          <a:p>
            <a:r>
              <a:rPr lang="en-A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entonSans" panose="02000603040000020004" pitchFamily="50" charset="0"/>
              </a:rPr>
              <a:t>Innovation Benefits</a:t>
            </a:r>
            <a:endParaRPr lang="en-AU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5FBE3A-B0D9-4D95-92A1-B86F45894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989" y="4542183"/>
            <a:ext cx="1844601" cy="2179983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8D6ADF4-ADAA-4F29-9AB9-466B39CD3C5F}"/>
              </a:ext>
            </a:extLst>
          </p:cNvPr>
          <p:cNvSpPr txBox="1">
            <a:spLocks/>
          </p:cNvSpPr>
          <p:nvPr/>
        </p:nvSpPr>
        <p:spPr>
          <a:xfrm>
            <a:off x="205410" y="4788635"/>
            <a:ext cx="9118204" cy="13955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AU" sz="2000" dirty="0">
                <a:latin typeface="BentonSans" panose="02000603040000020004" pitchFamily="50" charset="0"/>
              </a:rPr>
              <a:t>From less innovations </a:t>
            </a:r>
            <a:r>
              <a:rPr lang="en-AU" sz="2000" b="1" dirty="0">
                <a:latin typeface="BentonSans" panose="02000603040000020004" pitchFamily="50" charset="0"/>
              </a:rPr>
              <a:t>Agriculture, Forestry and Fishing </a:t>
            </a:r>
            <a:r>
              <a:rPr lang="en-AU" sz="2000" dirty="0">
                <a:latin typeface="BentonSans" panose="02000603040000020004" pitchFamily="50" charset="0"/>
              </a:rPr>
              <a:t>has able to 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en-AU" sz="2000" dirty="0">
                <a:latin typeface="BentonSans" panose="02000603040000020004" pitchFamily="50" charset="0"/>
              </a:rPr>
              <a:t>increase revenue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en-AU" sz="2000" dirty="0">
                <a:latin typeface="BentonSans" panose="02000603040000020004" pitchFamily="50" charset="0"/>
              </a:rPr>
              <a:t>reduce cost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42E9E35-F9AD-497D-9104-94E41697C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3731"/>
            <a:ext cx="12192000" cy="321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0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DDE880B-3B5C-4629-88A9-4BF312650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316" y="0"/>
            <a:ext cx="10515600" cy="1138355"/>
          </a:xfrm>
        </p:spPr>
        <p:txBody>
          <a:bodyPr>
            <a:normAutofit/>
          </a:bodyPr>
          <a:lstStyle/>
          <a:p>
            <a:r>
              <a:rPr lang="en-A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entonSans" panose="02000603040000020004" pitchFamily="50" charset="0"/>
              </a:rPr>
              <a:t>Innovation Benefits</a:t>
            </a:r>
            <a:endParaRPr lang="en-AU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5FBE3A-B0D9-4D95-92A1-B86F45894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989" y="4542183"/>
            <a:ext cx="1844601" cy="21799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6A8072-C384-4892-B2E0-A40CAE700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8355"/>
            <a:ext cx="12192000" cy="321893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3771736-5F4A-48D9-9B43-A71DD3FFB25B}"/>
              </a:ext>
            </a:extLst>
          </p:cNvPr>
          <p:cNvSpPr txBox="1">
            <a:spLocks/>
          </p:cNvSpPr>
          <p:nvPr/>
        </p:nvSpPr>
        <p:spPr>
          <a:xfrm>
            <a:off x="157316" y="4879240"/>
            <a:ext cx="8653093" cy="12328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AU" sz="2000" dirty="0">
                <a:latin typeface="BentonSans" panose="02000603040000020004" pitchFamily="50" charset="0"/>
              </a:rPr>
              <a:t>With average innovation activity, </a:t>
            </a:r>
            <a:r>
              <a:rPr lang="en-AU" sz="2000" b="1" dirty="0">
                <a:latin typeface="BentonSans" panose="02000603040000020004" pitchFamily="50" charset="0"/>
              </a:rPr>
              <a:t>Health Care and Social Assistance </a:t>
            </a:r>
            <a:r>
              <a:rPr lang="en-AU" sz="2000" dirty="0">
                <a:latin typeface="BentonSans" panose="02000603040000020004" pitchFamily="50" charset="0"/>
              </a:rPr>
              <a:t>has gained considerable benefits except </a:t>
            </a:r>
            <a:r>
              <a:rPr lang="en-AU" sz="2000" b="1" dirty="0">
                <a:latin typeface="BentonSans" panose="02000603040000020004" pitchFamily="50" charset="0"/>
              </a:rPr>
              <a:t>Reduced Cost. 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AU" sz="2000" dirty="0">
                <a:latin typeface="BentonSans" panose="02000603040000020004" pitchFamily="50" charset="0"/>
              </a:rPr>
              <a:t>In fact its way behind compared to other industries.</a:t>
            </a:r>
          </a:p>
        </p:txBody>
      </p:sp>
    </p:spTree>
    <p:extLst>
      <p:ext uri="{BB962C8B-B14F-4D97-AF65-F5344CB8AC3E}">
        <p14:creationId xmlns:p14="http://schemas.microsoft.com/office/powerpoint/2010/main" val="12095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DDE880B-3B5C-4629-88A9-4BF312650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316" y="0"/>
            <a:ext cx="10515600" cy="1133741"/>
          </a:xfrm>
        </p:spPr>
        <p:txBody>
          <a:bodyPr>
            <a:normAutofit/>
          </a:bodyPr>
          <a:lstStyle/>
          <a:p>
            <a:r>
              <a:rPr lang="en-A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entonSans" panose="02000603040000020004" pitchFamily="50" charset="0"/>
              </a:rPr>
              <a:t>Innovation Benefits</a:t>
            </a:r>
            <a:endParaRPr lang="en-AU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5FBE3A-B0D9-4D95-92A1-B86F45894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989" y="4542183"/>
            <a:ext cx="1844601" cy="21799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88434C-BEE0-4341-89B7-0BBE6CC90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3741"/>
            <a:ext cx="12192000" cy="321893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705B23-10A8-4D0F-80DB-BD9AD8303032}"/>
              </a:ext>
            </a:extLst>
          </p:cNvPr>
          <p:cNvSpPr txBox="1">
            <a:spLocks/>
          </p:cNvSpPr>
          <p:nvPr/>
        </p:nvSpPr>
        <p:spPr>
          <a:xfrm>
            <a:off x="205410" y="4939393"/>
            <a:ext cx="8653093" cy="125879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AU" sz="2000" dirty="0">
                <a:latin typeface="BentonSans" panose="02000603040000020004" pitchFamily="50" charset="0"/>
              </a:rPr>
              <a:t>With highest innovation activity </a:t>
            </a:r>
            <a:r>
              <a:rPr lang="en-AU" sz="2000" b="1" dirty="0">
                <a:latin typeface="BentonSans" panose="02000603040000020004" pitchFamily="50" charset="0"/>
              </a:rPr>
              <a:t>Information Media and Telecommunications </a:t>
            </a:r>
            <a:r>
              <a:rPr lang="en-AU" sz="2000" dirty="0">
                <a:latin typeface="BentonSans" panose="02000603040000020004" pitchFamily="50" charset="0"/>
              </a:rPr>
              <a:t>reap most benefits except, 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AU" sz="2000" b="1" dirty="0">
                <a:latin typeface="BentonSans" panose="02000603040000020004" pitchFamily="50" charset="0"/>
              </a:rPr>
              <a:t>- Improved customer service</a:t>
            </a:r>
            <a:endParaRPr lang="en-AU" sz="2000" dirty="0">
              <a:latin typeface="BentonSans" panose="02000603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87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77CD61-98CE-4298-87CE-624B7DA17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316" y="0"/>
            <a:ext cx="10515600" cy="966405"/>
          </a:xfrm>
        </p:spPr>
        <p:txBody>
          <a:bodyPr>
            <a:normAutofit/>
          </a:bodyPr>
          <a:lstStyle/>
          <a:p>
            <a:r>
              <a:rPr lang="en-A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entonSans" panose="02000603040000020004" pitchFamily="50" charset="0"/>
              </a:rPr>
              <a:t>Barriers for Innovation</a:t>
            </a:r>
            <a:endParaRPr lang="en-AU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C17FB4-9442-4CE2-81B4-6323611EE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894" y="1703401"/>
            <a:ext cx="1844601" cy="21799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ADE3E1-2E12-4507-A887-D50C4A3C1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91" y="3155568"/>
            <a:ext cx="8185185" cy="21741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5FD623-5E14-4E8B-B9E7-90E61FF41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316" y="966405"/>
            <a:ext cx="8186960" cy="2189163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BC1EF6C-AB2D-4E85-88B2-6A93E8A749B0}"/>
              </a:ext>
            </a:extLst>
          </p:cNvPr>
          <p:cNvSpPr txBox="1">
            <a:spLocks/>
          </p:cNvSpPr>
          <p:nvPr/>
        </p:nvSpPr>
        <p:spPr>
          <a:xfrm>
            <a:off x="92002" y="6019479"/>
            <a:ext cx="9209578" cy="4039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AU" sz="2000" b="1" dirty="0">
                <a:latin typeface="BentonSans" panose="02000603040000020004" pitchFamily="50" charset="0"/>
              </a:rPr>
              <a:t>Knowledge/technology </a:t>
            </a:r>
            <a:r>
              <a:rPr lang="en-AU" sz="2000" dirty="0">
                <a:latin typeface="BentonSans" panose="02000603040000020004" pitchFamily="50" charset="0"/>
              </a:rPr>
              <a:t>-&gt; Smallest barrier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7A0079A-C767-4BD1-8A47-A87B3927E625}"/>
              </a:ext>
            </a:extLst>
          </p:cNvPr>
          <p:cNvSpPr txBox="1">
            <a:spLocks/>
          </p:cNvSpPr>
          <p:nvPr/>
        </p:nvSpPr>
        <p:spPr>
          <a:xfrm>
            <a:off x="92002" y="5516706"/>
            <a:ext cx="9060163" cy="502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AU" sz="2000" b="1" dirty="0">
                <a:latin typeface="BentonSans" panose="02000603040000020004" pitchFamily="50" charset="0"/>
              </a:rPr>
              <a:t>Additional funds, Skilled person (anywhere) </a:t>
            </a:r>
            <a:r>
              <a:rPr lang="en-AU" sz="2000" dirty="0">
                <a:latin typeface="BentonSans" panose="02000603040000020004" pitchFamily="50" charset="0"/>
              </a:rPr>
              <a:t>-&gt; Largest barrier</a:t>
            </a:r>
            <a:endParaRPr lang="en-AU" sz="2000" b="1" dirty="0">
              <a:latin typeface="BentonSans" panose="02000603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70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77CD61-98CE-4298-87CE-624B7DA17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316" y="1"/>
            <a:ext cx="10515600" cy="962482"/>
          </a:xfrm>
        </p:spPr>
        <p:txBody>
          <a:bodyPr>
            <a:normAutofit/>
          </a:bodyPr>
          <a:lstStyle/>
          <a:p>
            <a:r>
              <a:rPr lang="en-A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entonSans" panose="02000603040000020004" pitchFamily="50" charset="0"/>
              </a:rPr>
              <a:t>Barriers for Innovation</a:t>
            </a:r>
            <a:endParaRPr lang="en-AU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C17FB4-9442-4CE2-81B4-6323611EE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894" y="1703401"/>
            <a:ext cx="1844601" cy="21799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E46DAC-449E-4A79-AA80-EA1E9BA4C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39" y="962482"/>
            <a:ext cx="8222790" cy="21987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33FB6D-40AC-4C1E-8219-1D5CFCA43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38" y="3168913"/>
            <a:ext cx="8222790" cy="2184178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35ECE6E-21A0-4B9E-8762-35D5E2FBC623}"/>
              </a:ext>
            </a:extLst>
          </p:cNvPr>
          <p:cNvSpPr txBox="1">
            <a:spLocks/>
          </p:cNvSpPr>
          <p:nvPr/>
        </p:nvSpPr>
        <p:spPr>
          <a:xfrm>
            <a:off x="157316" y="5794414"/>
            <a:ext cx="9329584" cy="655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AU" sz="2000" b="1" dirty="0">
                <a:latin typeface="BentonSans" panose="02000603040000020004" pitchFamily="50" charset="0"/>
              </a:rPr>
              <a:t>Manufacturing</a:t>
            </a:r>
            <a:r>
              <a:rPr lang="en-AU" sz="2000" dirty="0">
                <a:latin typeface="BentonSans" panose="02000603040000020004" pitchFamily="50" charset="0"/>
              </a:rPr>
              <a:t> is highlighted in </a:t>
            </a:r>
            <a:r>
              <a:rPr lang="en-AU" sz="2000" b="1" dirty="0">
                <a:latin typeface="BentonSans" panose="02000603040000020004" pitchFamily="50" charset="0"/>
              </a:rPr>
              <a:t>cost</a:t>
            </a:r>
            <a:r>
              <a:rPr lang="en-AU" sz="2000" dirty="0">
                <a:latin typeface="BentonSans" panose="02000603040000020004" pitchFamily="50" charset="0"/>
              </a:rPr>
              <a:t> issues as well as </a:t>
            </a:r>
            <a:r>
              <a:rPr lang="en-AU" sz="2000" b="1" dirty="0">
                <a:latin typeface="BentonSans" panose="02000603040000020004" pitchFamily="50" charset="0"/>
              </a:rPr>
              <a:t>skill shortage</a:t>
            </a:r>
          </a:p>
        </p:txBody>
      </p:sp>
    </p:spTree>
    <p:extLst>
      <p:ext uri="{BB962C8B-B14F-4D97-AF65-F5344CB8AC3E}">
        <p14:creationId xmlns:p14="http://schemas.microsoft.com/office/powerpoint/2010/main" val="290657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77CD61-98CE-4298-87CE-624B7DA17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316" y="1"/>
            <a:ext cx="10515600" cy="1020536"/>
          </a:xfrm>
        </p:spPr>
        <p:txBody>
          <a:bodyPr>
            <a:normAutofit/>
          </a:bodyPr>
          <a:lstStyle/>
          <a:p>
            <a:r>
              <a:rPr lang="en-A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entonSans" panose="02000603040000020004" pitchFamily="50" charset="0"/>
              </a:rPr>
              <a:t>Barriers for Innovation</a:t>
            </a:r>
            <a:endParaRPr lang="en-AU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C17FB4-9442-4CE2-81B4-6323611EE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894" y="1703401"/>
            <a:ext cx="1844601" cy="21799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C8ECE5-283D-4B0C-96FE-8E2ED8C40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88" y="961312"/>
            <a:ext cx="8219241" cy="21977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1DD014-F3D0-470B-AEFE-32222708B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86" y="3170023"/>
            <a:ext cx="8219243" cy="2183236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4CE0289-0DB2-4F78-98BD-8C3BFC20ED3A}"/>
              </a:ext>
            </a:extLst>
          </p:cNvPr>
          <p:cNvSpPr txBox="1">
            <a:spLocks/>
          </p:cNvSpPr>
          <p:nvPr/>
        </p:nvSpPr>
        <p:spPr>
          <a:xfrm>
            <a:off x="140986" y="5724123"/>
            <a:ext cx="11893170" cy="8317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AU" sz="2000" dirty="0">
                <a:latin typeface="BentonSans" panose="02000603040000020004" pitchFamily="50" charset="0"/>
              </a:rPr>
              <a:t>As best inventor, </a:t>
            </a:r>
            <a:r>
              <a:rPr lang="en-AU" sz="2000" b="1" dirty="0">
                <a:latin typeface="BentonSans" panose="02000603040000020004" pitchFamily="50" charset="0"/>
              </a:rPr>
              <a:t>Information Media and Telecommunication </a:t>
            </a:r>
            <a:r>
              <a:rPr lang="en-AU" sz="2000" dirty="0">
                <a:latin typeface="BentonSans" panose="02000603040000020004" pitchFamily="50" charset="0"/>
              </a:rPr>
              <a:t>-&gt; very less skill shortage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AU" sz="2000" dirty="0">
                <a:latin typeface="BentonSans" panose="02000603040000020004" pitchFamily="50" charset="0"/>
              </a:rPr>
              <a:t>Might indicate that skill market has identified the demand correctly</a:t>
            </a:r>
            <a:endParaRPr lang="en-AU" sz="2000" b="1" dirty="0">
              <a:latin typeface="BentonSans" panose="02000603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94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77CD61-98CE-4298-87CE-624B7DA17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316" y="1"/>
            <a:ext cx="10515600" cy="1020536"/>
          </a:xfrm>
        </p:spPr>
        <p:txBody>
          <a:bodyPr>
            <a:normAutofit/>
          </a:bodyPr>
          <a:lstStyle/>
          <a:p>
            <a:r>
              <a:rPr lang="en-A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entonSans" panose="02000603040000020004" pitchFamily="50" charset="0"/>
              </a:rPr>
              <a:t>Barriers for Innovation</a:t>
            </a:r>
            <a:endParaRPr lang="en-AU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C17FB4-9442-4CE2-81B4-6323611EE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894" y="1703401"/>
            <a:ext cx="1844601" cy="2179983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4CE0289-0DB2-4F78-98BD-8C3BFC20ED3A}"/>
              </a:ext>
            </a:extLst>
          </p:cNvPr>
          <p:cNvSpPr txBox="1">
            <a:spLocks/>
          </p:cNvSpPr>
          <p:nvPr/>
        </p:nvSpPr>
        <p:spPr>
          <a:xfrm>
            <a:off x="140986" y="5724123"/>
            <a:ext cx="11893170" cy="831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AU" sz="2000" dirty="0">
                <a:latin typeface="BentonSans" panose="02000603040000020004" pitchFamily="50" charset="0"/>
              </a:rPr>
              <a:t>As opposed to , </a:t>
            </a:r>
            <a:r>
              <a:rPr lang="en-AU" sz="2000" b="1" dirty="0">
                <a:latin typeface="BentonSans" panose="02000603040000020004" pitchFamily="50" charset="0"/>
              </a:rPr>
              <a:t>Information Media and Telecommunication, Construction </a:t>
            </a:r>
            <a:r>
              <a:rPr lang="en-AU" sz="2000" dirty="0">
                <a:latin typeface="BentonSans" panose="02000603040000020004" pitchFamily="50" charset="0"/>
              </a:rPr>
              <a:t>has a visible shortage of skills</a:t>
            </a:r>
            <a:endParaRPr lang="en-AU" sz="2000" b="1" dirty="0">
              <a:latin typeface="BentonSans" panose="02000603040000020004" pitchFamily="50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A0C85F-632C-4653-8EF7-0CC6B309D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94" y="962678"/>
            <a:ext cx="8219233" cy="21977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17E619-0631-455F-9E7D-F1479A16E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86" y="3168636"/>
            <a:ext cx="8219233" cy="218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3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D3150A-1B1A-4669-A845-0BE412315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14" y="63047"/>
            <a:ext cx="10515600" cy="1325563"/>
          </a:xfrm>
        </p:spPr>
        <p:txBody>
          <a:bodyPr>
            <a:normAutofit/>
          </a:bodyPr>
          <a:lstStyle/>
          <a:p>
            <a:r>
              <a:rPr lang="en-A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entonSans" panose="02000603040000020004" pitchFamily="50" charset="0"/>
              </a:rPr>
              <a:t>Conclusion</a:t>
            </a:r>
            <a:endParaRPr lang="en-AU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82F1B80-B713-489E-89DB-B911240A0A99}"/>
              </a:ext>
            </a:extLst>
          </p:cNvPr>
          <p:cNvSpPr txBox="1">
            <a:spLocks/>
          </p:cNvSpPr>
          <p:nvPr/>
        </p:nvSpPr>
        <p:spPr>
          <a:xfrm>
            <a:off x="157316" y="1623333"/>
            <a:ext cx="11893170" cy="4163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AU" sz="2000" dirty="0">
                <a:latin typeface="BentonSans" panose="02000603040000020004" pitchFamily="50" charset="0"/>
              </a:rPr>
              <a:t>Business innovation in Australia is strong. 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000" b="1" dirty="0">
              <a:latin typeface="BentonSans" panose="02000603040000020004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AU" sz="2000" b="1" dirty="0">
              <a:latin typeface="BentonSans" panose="02000603040000020004" pitchFamily="50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2DC7C33-FEE7-4676-9491-997B58A9BCBA}"/>
              </a:ext>
            </a:extLst>
          </p:cNvPr>
          <p:cNvSpPr txBox="1">
            <a:spLocks/>
          </p:cNvSpPr>
          <p:nvPr/>
        </p:nvSpPr>
        <p:spPr>
          <a:xfrm>
            <a:off x="157316" y="2148568"/>
            <a:ext cx="11893170" cy="4163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BentonSans" panose="02000603040000020004" pitchFamily="50" charset="0"/>
              </a:rPr>
              <a:t>Overall, number of innovations are improving over the years. But benefits are decreasing.</a:t>
            </a:r>
            <a:endParaRPr lang="en-US" sz="2000" b="1" dirty="0">
              <a:latin typeface="BentonSans" panose="02000603040000020004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AU" sz="2000" b="1" dirty="0">
              <a:latin typeface="BentonSans" panose="02000603040000020004" pitchFamily="50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DE56D6-5061-465C-A36C-E0E9F647648C}"/>
              </a:ext>
            </a:extLst>
          </p:cNvPr>
          <p:cNvSpPr txBox="1">
            <a:spLocks/>
          </p:cNvSpPr>
          <p:nvPr/>
        </p:nvSpPr>
        <p:spPr>
          <a:xfrm>
            <a:off x="157316" y="2673804"/>
            <a:ext cx="11893170" cy="4163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BentonSans" panose="02000603040000020004" pitchFamily="50" charset="0"/>
              </a:rPr>
              <a:t>Hence will require additional programs to improve the quality of the innovations.</a:t>
            </a:r>
            <a:endParaRPr lang="en-US" sz="2000" b="1" dirty="0">
              <a:latin typeface="BentonSans" panose="02000603040000020004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AU" sz="2000" b="1" dirty="0">
              <a:latin typeface="BentonSans" panose="02000603040000020004" pitchFamily="50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8326B0A-51A0-4B4B-84DA-B5A3B6EB7745}"/>
              </a:ext>
            </a:extLst>
          </p:cNvPr>
          <p:cNvSpPr txBox="1">
            <a:spLocks/>
          </p:cNvSpPr>
          <p:nvPr/>
        </p:nvSpPr>
        <p:spPr>
          <a:xfrm>
            <a:off x="157316" y="3235098"/>
            <a:ext cx="11893170" cy="4163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BentonSans" panose="02000603040000020004" pitchFamily="50" charset="0"/>
              </a:rPr>
              <a:t>Vast differences are there in innovation quality and quantity among different industries.</a:t>
            </a:r>
            <a:endParaRPr lang="en-US" sz="2000" b="1" dirty="0">
              <a:latin typeface="BentonSans" panose="02000603040000020004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AU" sz="2000" b="1" dirty="0">
              <a:latin typeface="BentonSans" panose="02000603040000020004" pitchFamily="50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F432C43-8BD6-46D5-82E9-FD30EF0CBA5A}"/>
              </a:ext>
            </a:extLst>
          </p:cNvPr>
          <p:cNvSpPr txBox="1">
            <a:spLocks/>
          </p:cNvSpPr>
          <p:nvPr/>
        </p:nvSpPr>
        <p:spPr>
          <a:xfrm>
            <a:off x="157316" y="3796392"/>
            <a:ext cx="11893170" cy="7572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BentonSans" panose="02000603040000020004" pitchFamily="50" charset="0"/>
              </a:rPr>
              <a:t>Industries such as Agriculture, Forestry and Fishing had good success from limited number of inventions. Need further research on finding reasons and to implement those solutions across.</a:t>
            </a:r>
            <a:endParaRPr lang="en-US" sz="2000" b="1" dirty="0">
              <a:latin typeface="BentonSans" panose="02000603040000020004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AU" sz="2000" b="1" dirty="0">
              <a:latin typeface="BentonSans" panose="02000603040000020004" pitchFamily="50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FA0D5BD-C02D-42B8-8302-37B657345574}"/>
              </a:ext>
            </a:extLst>
          </p:cNvPr>
          <p:cNvSpPr txBox="1">
            <a:spLocks/>
          </p:cNvSpPr>
          <p:nvPr/>
        </p:nvSpPr>
        <p:spPr>
          <a:xfrm>
            <a:off x="157316" y="4699230"/>
            <a:ext cx="11893170" cy="12933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BentonSans" panose="02000603040000020004" pitchFamily="50" charset="0"/>
              </a:rPr>
              <a:t>Some industries such as Information Media and Telecommunications, </a:t>
            </a:r>
            <a:r>
              <a:rPr lang="en-US" sz="2000" dirty="0" err="1">
                <a:latin typeface="BentonSans" panose="02000603040000020004" pitchFamily="50" charset="0"/>
              </a:rPr>
              <a:t>labour</a:t>
            </a:r>
            <a:r>
              <a:rPr lang="en-US" sz="2000" dirty="0">
                <a:latin typeface="BentonSans" panose="02000603040000020004" pitchFamily="50" charset="0"/>
              </a:rPr>
              <a:t> market has identified market demand for skills.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BentonSans" panose="02000603040000020004" pitchFamily="50" charset="0"/>
              </a:rPr>
              <a:t>This is not true for some industries such as </a:t>
            </a:r>
            <a:r>
              <a:rPr lang="en-US" sz="2000" b="1" dirty="0">
                <a:latin typeface="BentonSans" panose="02000603040000020004" pitchFamily="50" charset="0"/>
              </a:rPr>
              <a:t>Manufacturing</a:t>
            </a:r>
            <a:r>
              <a:rPr lang="en-US" sz="2000" dirty="0">
                <a:latin typeface="BentonSans" panose="02000603040000020004" pitchFamily="50" charset="0"/>
              </a:rPr>
              <a:t>. Need further research on finding reasons.</a:t>
            </a:r>
            <a:endParaRPr lang="en-US" sz="2000" b="1" dirty="0">
              <a:latin typeface="BentonSans" panose="02000603040000020004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AU" sz="2000" b="1" dirty="0">
              <a:latin typeface="BentonSans" panose="02000603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24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11" grpId="0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1884A-7B41-492B-AD46-E303EFEC6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126"/>
            <a:ext cx="9963150" cy="1027883"/>
          </a:xfrm>
        </p:spPr>
        <p:txBody>
          <a:bodyPr>
            <a:normAutofit/>
          </a:bodyPr>
          <a:lstStyle/>
          <a:p>
            <a:r>
              <a:rPr lang="en-AU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BentonSans" panose="02000603040000020004" pitchFamily="50" charset="0"/>
              </a:rPr>
              <a:t>Where are we right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3B857-30FD-4EA5-8E08-A4AD9A920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8521"/>
            <a:ext cx="9041506" cy="367496"/>
          </a:xfrm>
        </p:spPr>
        <p:txBody>
          <a:bodyPr/>
          <a:lstStyle/>
          <a:p>
            <a:pPr marL="0" indent="0">
              <a:buNone/>
            </a:pPr>
            <a:r>
              <a:rPr lang="en-AU" sz="1400" dirty="0">
                <a:latin typeface="BentonSans" panose="02000603040000020004" pitchFamily="50" charset="0"/>
              </a:rPr>
              <a:t>From </a:t>
            </a:r>
            <a:r>
              <a:rPr lang="en-AU" sz="1400" b="1" dirty="0">
                <a:latin typeface="BentonSans" panose="02000603040000020004" pitchFamily="50" charset="0"/>
              </a:rPr>
              <a:t>‘</a:t>
            </a:r>
            <a:r>
              <a:rPr lang="en-US" sz="1400" b="1" dirty="0">
                <a:latin typeface="BentonSans" panose="02000603040000020004" pitchFamily="50" charset="0"/>
              </a:rPr>
              <a:t>Why Australia Benchmark Report 2021’</a:t>
            </a:r>
            <a:r>
              <a:rPr lang="en-US" sz="1400" dirty="0">
                <a:latin typeface="BentonSans" panose="02000603040000020004" pitchFamily="50" charset="0"/>
              </a:rPr>
              <a:t> by </a:t>
            </a:r>
            <a:r>
              <a:rPr lang="en-US" sz="1400" b="1" dirty="0">
                <a:latin typeface="BentonSans" panose="02000603040000020004" pitchFamily="50" charset="0"/>
              </a:rPr>
              <a:t>Australian Trade and Investment Commission </a:t>
            </a:r>
            <a:r>
              <a:rPr lang="en-US" sz="1400" dirty="0">
                <a:latin typeface="BentonSans" panose="02000603040000020004" pitchFamily="50" charset="0"/>
              </a:rPr>
              <a:t>we are,</a:t>
            </a:r>
            <a:endParaRPr lang="en-AU" sz="1400" dirty="0">
              <a:latin typeface="BentonSans" panose="02000603040000020004" pitchFamily="50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DDD485B-57CB-4FC6-ACC6-DFE4D5CC07BB}"/>
              </a:ext>
            </a:extLst>
          </p:cNvPr>
          <p:cNvGrpSpPr/>
          <p:nvPr/>
        </p:nvGrpSpPr>
        <p:grpSpPr>
          <a:xfrm>
            <a:off x="991761" y="2197067"/>
            <a:ext cx="3323463" cy="779403"/>
            <a:chOff x="991761" y="2197067"/>
            <a:chExt cx="3323463" cy="779403"/>
          </a:xfrm>
        </p:grpSpPr>
        <p:pic>
          <p:nvPicPr>
            <p:cNvPr id="8" name="Picture 7" descr="Icon&#10;&#10;Description automatically generated">
              <a:extLst>
                <a:ext uri="{FF2B5EF4-FFF2-40B4-BE49-F238E27FC236}">
                  <a16:creationId xmlns:a16="http://schemas.microsoft.com/office/drawing/2014/main" id="{36EBCEA3-1A37-4955-A6BF-38C736207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761" y="2197067"/>
              <a:ext cx="779403" cy="779403"/>
            </a:xfrm>
            <a:prstGeom prst="rect">
              <a:avLst/>
            </a:prstGeom>
          </p:spPr>
        </p:pic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38BD6DD5-7C78-4DEE-A1CE-79465A7669CF}"/>
                </a:ext>
              </a:extLst>
            </p:cNvPr>
            <p:cNvSpPr txBox="1">
              <a:spLocks/>
            </p:cNvSpPr>
            <p:nvPr/>
          </p:nvSpPr>
          <p:spPr>
            <a:xfrm>
              <a:off x="2124189" y="2256470"/>
              <a:ext cx="2191035" cy="7200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AU" sz="2600" b="1" dirty="0">
                  <a:solidFill>
                    <a:schemeClr val="accent1">
                      <a:lumMod val="75000"/>
                    </a:schemeClr>
                  </a:solidFill>
                  <a:latin typeface="BentonSans" panose="02000603040000020004" pitchFamily="50" charset="0"/>
                </a:rPr>
                <a:t>1</a:t>
              </a:r>
              <a:r>
                <a:rPr lang="en-AU" sz="2600" b="1" baseline="30000" dirty="0">
                  <a:solidFill>
                    <a:schemeClr val="accent1">
                      <a:lumMod val="75000"/>
                    </a:schemeClr>
                  </a:solidFill>
                  <a:latin typeface="BentonSans" panose="02000603040000020004" pitchFamily="50" charset="0"/>
                </a:rPr>
                <a:t>st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AU" sz="1500" dirty="0">
                  <a:latin typeface="BentonSans" panose="02000603040000020004" pitchFamily="50" charset="0"/>
                </a:rPr>
                <a:t>technological readiness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6C1F52-371D-485B-AD1B-B84DD95C7ECC}"/>
              </a:ext>
            </a:extLst>
          </p:cNvPr>
          <p:cNvGrpSpPr/>
          <p:nvPr/>
        </p:nvGrpSpPr>
        <p:grpSpPr>
          <a:xfrm>
            <a:off x="6506455" y="2044344"/>
            <a:ext cx="4595980" cy="1086067"/>
            <a:chOff x="553992" y="5829000"/>
            <a:chExt cx="4595980" cy="1086067"/>
          </a:xfrm>
        </p:grpSpPr>
        <p:pic>
          <p:nvPicPr>
            <p:cNvPr id="14" name="Picture 13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3C018F76-74C3-4BC5-ADCF-ED10EF986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5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992" y="5829000"/>
              <a:ext cx="1027882" cy="1027882"/>
            </a:xfrm>
            <a:prstGeom prst="rect">
              <a:avLst/>
            </a:prstGeom>
          </p:spPr>
        </p:pic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744CDA6E-3FB9-470D-9B6B-F79F4FF5691D}"/>
                </a:ext>
              </a:extLst>
            </p:cNvPr>
            <p:cNvSpPr txBox="1">
              <a:spLocks/>
            </p:cNvSpPr>
            <p:nvPr/>
          </p:nvSpPr>
          <p:spPr>
            <a:xfrm>
              <a:off x="1881978" y="5887185"/>
              <a:ext cx="3267994" cy="102788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0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sz="1600" dirty="0">
                  <a:latin typeface="BentonSans" panose="02000603040000020004" pitchFamily="50" charset="0"/>
                </a:rPr>
                <a:t>CSIRO ranks in the </a:t>
              </a:r>
            </a:p>
            <a:p>
              <a:pPr marL="0" indent="0">
                <a:buNone/>
              </a:pPr>
              <a:r>
                <a:rPr lang="en-AU" sz="3400" b="1" dirty="0">
                  <a:solidFill>
                    <a:schemeClr val="accent1">
                      <a:lumMod val="75000"/>
                    </a:schemeClr>
                  </a:solidFill>
                  <a:latin typeface="BentonSans" panose="02000603040000020004" pitchFamily="50" charset="0"/>
                </a:rPr>
                <a:t>Top 1%</a:t>
              </a:r>
            </a:p>
            <a:p>
              <a:pPr marL="0" indent="0">
                <a:buNone/>
              </a:pPr>
              <a:r>
                <a:rPr lang="en-AU" sz="1700" dirty="0">
                  <a:latin typeface="BentonSans" panose="02000603040000020004" pitchFamily="50" charset="0"/>
                </a:rPr>
                <a:t>in worlds’ scientific institutions in 15/22 research fields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399D0B-788F-4C51-B4C4-6081C3E8B849}"/>
              </a:ext>
            </a:extLst>
          </p:cNvPr>
          <p:cNvGrpSpPr/>
          <p:nvPr/>
        </p:nvGrpSpPr>
        <p:grpSpPr>
          <a:xfrm>
            <a:off x="896026" y="3419558"/>
            <a:ext cx="4253490" cy="839265"/>
            <a:chOff x="896026" y="3419558"/>
            <a:chExt cx="3414639" cy="839265"/>
          </a:xfrm>
        </p:grpSpPr>
        <p:pic>
          <p:nvPicPr>
            <p:cNvPr id="16" name="Picture 15" descr="Icon&#10;&#10;Description automatically generated">
              <a:extLst>
                <a:ext uri="{FF2B5EF4-FFF2-40B4-BE49-F238E27FC236}">
                  <a16:creationId xmlns:a16="http://schemas.microsoft.com/office/drawing/2014/main" id="{A0648A3A-E1FA-4DFF-8C06-6671D4883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026" y="3419558"/>
              <a:ext cx="779403" cy="779403"/>
            </a:xfrm>
            <a:prstGeom prst="rect">
              <a:avLst/>
            </a:prstGeom>
          </p:spPr>
        </p:pic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BF23CD9B-7B3F-4B3B-A0F8-D89016EBB66A}"/>
                </a:ext>
              </a:extLst>
            </p:cNvPr>
            <p:cNvSpPr txBox="1">
              <a:spLocks/>
            </p:cNvSpPr>
            <p:nvPr/>
          </p:nvSpPr>
          <p:spPr>
            <a:xfrm>
              <a:off x="1881977" y="3479420"/>
              <a:ext cx="2428688" cy="7794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5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sz="4400" b="1" dirty="0">
                  <a:solidFill>
                    <a:schemeClr val="accent1">
                      <a:lumMod val="75000"/>
                    </a:schemeClr>
                  </a:solidFill>
                  <a:latin typeface="BentonSans" panose="02000603040000020004" pitchFamily="50" charset="0"/>
                </a:rPr>
                <a:t>3</a:t>
              </a:r>
              <a:r>
                <a:rPr lang="en-AU" sz="4400" b="1" baseline="30000" dirty="0">
                  <a:solidFill>
                    <a:schemeClr val="accent1">
                      <a:lumMod val="75000"/>
                    </a:schemeClr>
                  </a:solidFill>
                  <a:latin typeface="BentonSans" panose="02000603040000020004" pitchFamily="50" charset="0"/>
                </a:rPr>
                <a:t>rd</a:t>
              </a:r>
            </a:p>
            <a:p>
              <a:pPr marL="0" indent="0">
                <a:buNone/>
              </a:pPr>
              <a:r>
                <a:rPr lang="en-AU" sz="2200" dirty="0">
                  <a:latin typeface="BentonSans" panose="02000603040000020004" pitchFamily="50" charset="0"/>
                </a:rPr>
                <a:t># of universities in the worlds’ top 100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E8397B6-7BD4-4F1A-A7F1-B821E7A16873}"/>
              </a:ext>
            </a:extLst>
          </p:cNvPr>
          <p:cNvGrpSpPr/>
          <p:nvPr/>
        </p:nvGrpSpPr>
        <p:grpSpPr>
          <a:xfrm>
            <a:off x="6649170" y="3273673"/>
            <a:ext cx="4973721" cy="937378"/>
            <a:chOff x="753311" y="4545565"/>
            <a:chExt cx="4973721" cy="937378"/>
          </a:xfrm>
        </p:grpSpPr>
        <p:pic>
          <p:nvPicPr>
            <p:cNvPr id="12" name="Picture 11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0C1BC278-8E3C-416F-9A12-A8BF0CFD8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-7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311" y="4545565"/>
              <a:ext cx="742452" cy="905270"/>
            </a:xfrm>
            <a:prstGeom prst="rect">
              <a:avLst/>
            </a:prstGeom>
          </p:spPr>
        </p:pic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4DB0AC0C-61F0-470C-8F2C-BA2339BC6F77}"/>
                </a:ext>
              </a:extLst>
            </p:cNvPr>
            <p:cNvSpPr txBox="1">
              <a:spLocks/>
            </p:cNvSpPr>
            <p:nvPr/>
          </p:nvSpPr>
          <p:spPr>
            <a:xfrm>
              <a:off x="1881977" y="4697774"/>
              <a:ext cx="3845055" cy="78516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7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sz="3400" b="1" dirty="0">
                  <a:solidFill>
                    <a:schemeClr val="accent1">
                      <a:lumMod val="75000"/>
                    </a:schemeClr>
                  </a:solidFill>
                  <a:latin typeface="BentonSans" panose="02000603040000020004" pitchFamily="50" charset="0"/>
                </a:rPr>
                <a:t>~47%</a:t>
              </a:r>
            </a:p>
            <a:p>
              <a:pPr marL="0" indent="0">
                <a:buNone/>
              </a:pPr>
              <a:r>
                <a:rPr lang="en-AU" sz="1700" dirty="0">
                  <a:latin typeface="BentonSans" panose="02000603040000020004" pitchFamily="50" charset="0"/>
                </a:rPr>
                <a:t>Australia workforce has a tertiary qualification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CAFB863-23FC-4A44-88EC-25B13AF655E9}"/>
              </a:ext>
            </a:extLst>
          </p:cNvPr>
          <p:cNvGrpSpPr/>
          <p:nvPr/>
        </p:nvGrpSpPr>
        <p:grpSpPr>
          <a:xfrm>
            <a:off x="4073012" y="4395891"/>
            <a:ext cx="3361580" cy="1152186"/>
            <a:chOff x="711432" y="5600008"/>
            <a:chExt cx="3361580" cy="1152186"/>
          </a:xfrm>
        </p:grpSpPr>
        <p:pic>
          <p:nvPicPr>
            <p:cNvPr id="10" name="Picture 9" descr="Icon&#10;&#10;Description automatically generated">
              <a:extLst>
                <a:ext uri="{FF2B5EF4-FFF2-40B4-BE49-F238E27FC236}">
                  <a16:creationId xmlns:a16="http://schemas.microsoft.com/office/drawing/2014/main" id="{9F3A1258-C518-45F7-A6A3-F8001AEE10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contrast="3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41" r="17492" b="11026"/>
            <a:stretch/>
          </p:blipFill>
          <p:spPr>
            <a:xfrm>
              <a:off x="711432" y="5600008"/>
              <a:ext cx="1111639" cy="1152186"/>
            </a:xfrm>
            <a:prstGeom prst="rect">
              <a:avLst/>
            </a:prstGeom>
          </p:spPr>
        </p:pic>
        <p:sp>
          <p:nvSpPr>
            <p:cNvPr id="24" name="Content Placeholder 2">
              <a:extLst>
                <a:ext uri="{FF2B5EF4-FFF2-40B4-BE49-F238E27FC236}">
                  <a16:creationId xmlns:a16="http://schemas.microsoft.com/office/drawing/2014/main" id="{9F46311A-2A6B-4205-B5C5-6ACEA521730F}"/>
                </a:ext>
              </a:extLst>
            </p:cNvPr>
            <p:cNvSpPr txBox="1">
              <a:spLocks/>
            </p:cNvSpPr>
            <p:nvPr/>
          </p:nvSpPr>
          <p:spPr>
            <a:xfrm>
              <a:off x="1881977" y="5859328"/>
              <a:ext cx="2191035" cy="63354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7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sz="3100" b="1" dirty="0">
                  <a:solidFill>
                    <a:schemeClr val="accent1">
                      <a:lumMod val="75000"/>
                    </a:schemeClr>
                  </a:solidFill>
                  <a:latin typeface="BentonSans" panose="02000603040000020004" pitchFamily="50" charset="0"/>
                </a:rPr>
                <a:t>6</a:t>
              </a:r>
              <a:r>
                <a:rPr lang="en-AU" sz="3100" b="1" baseline="30000" dirty="0">
                  <a:solidFill>
                    <a:schemeClr val="accent1">
                      <a:lumMod val="75000"/>
                    </a:schemeClr>
                  </a:solidFill>
                  <a:latin typeface="BentonSans" panose="02000603040000020004" pitchFamily="50" charset="0"/>
                </a:rPr>
                <a:t>th</a:t>
              </a:r>
            </a:p>
            <a:p>
              <a:pPr marL="0" indent="0">
                <a:buNone/>
              </a:pPr>
              <a:r>
                <a:rPr lang="en-AU" sz="1800" dirty="0">
                  <a:latin typeface="BentonSans" panose="02000603040000020004" pitchFamily="50" charset="0"/>
                </a:rPr>
                <a:t>Global entrepreneurship</a:t>
              </a:r>
            </a:p>
          </p:txBody>
        </p:sp>
      </p:grp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FC986BA-1C00-4B78-9BFB-A28148B7166A}"/>
              </a:ext>
            </a:extLst>
          </p:cNvPr>
          <p:cNvSpPr txBox="1">
            <a:spLocks/>
          </p:cNvSpPr>
          <p:nvPr/>
        </p:nvSpPr>
        <p:spPr>
          <a:xfrm>
            <a:off x="3421625" y="6024345"/>
            <a:ext cx="4778479" cy="3674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2000" dirty="0">
                <a:latin typeface="BentonSans" panose="02000603040000020004" pitchFamily="50" charset="0"/>
              </a:rPr>
              <a:t>Looks good. So nothing to worry about?</a:t>
            </a:r>
          </a:p>
        </p:txBody>
      </p:sp>
    </p:spTree>
    <p:extLst>
      <p:ext uri="{BB962C8B-B14F-4D97-AF65-F5344CB8AC3E}">
        <p14:creationId xmlns:p14="http://schemas.microsoft.com/office/powerpoint/2010/main" val="404461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72A737-27D5-46AD-92C8-7D5CAB5BA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316" y="1"/>
            <a:ext cx="10515600" cy="1020536"/>
          </a:xfrm>
        </p:spPr>
        <p:txBody>
          <a:bodyPr>
            <a:normAutofit/>
          </a:bodyPr>
          <a:lstStyle/>
          <a:p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entonSans" panose="02000603040000020004" pitchFamily="50" charset="0"/>
              </a:rPr>
              <a:t>References</a:t>
            </a:r>
            <a:endParaRPr lang="en-AU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0889D6F-3228-4280-8497-D04B3889003D}"/>
              </a:ext>
            </a:extLst>
          </p:cNvPr>
          <p:cNvSpPr txBox="1">
            <a:spLocks/>
          </p:cNvSpPr>
          <p:nvPr/>
        </p:nvSpPr>
        <p:spPr>
          <a:xfrm>
            <a:off x="157316" y="1020537"/>
            <a:ext cx="11893170" cy="52486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AU" sz="2000" b="1" u="sng" dirty="0">
                <a:latin typeface="BentonSans" panose="02000603040000020004" pitchFamily="50" charset="0"/>
              </a:rPr>
              <a:t>Data and information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BentonSans" panose="02000603040000020004" pitchFamily="50" charset="0"/>
              </a:rPr>
              <a:t>Department of Industry (2018) Business Innovation, Available at: https://publications.industry.gov.au/publications/australianinnovationsystemmonitor/business-innovation/index.html (Accessed: 14th June 2021).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BentonSans" panose="02000603040000020004" pitchFamily="50" charset="0"/>
              </a:rPr>
              <a:t>Australian Bureau of Statistics (2018) Innovation in Australian Business, Available at: https://www.abs.gov.au/statistics/industry/technology-and-innovation/innovation-australian-business/2016-17#data-download (Accessed: 2nd June 2021).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BentonSans" panose="02000603040000020004" pitchFamily="50" charset="0"/>
              </a:rPr>
              <a:t>Australian Trade and Investment Commission (2021) Why Australia Benchmark Report 2021, , Available at: https://www.austrade.gov.au/benchmark-report/innovation-skills (Accessed: 18th June 2021).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b="1" u="sng" dirty="0">
                <a:latin typeface="BentonSans" panose="02000603040000020004" pitchFamily="50" charset="0"/>
              </a:rPr>
              <a:t>Cover image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BentonSans" panose="02000603040000020004" pitchFamily="50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https://www.jing.fm/iclip/hJobTm_toolbox-clipart-technology-subject-icon-smart-city-png/</a:t>
            </a:r>
            <a:endParaRPr lang="en-US" sz="2000" dirty="0">
              <a:latin typeface="BentonSans" panose="02000603040000020004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000" b="1" u="sng" dirty="0">
                <a:latin typeface="BentonSans" panose="02000603040000020004" pitchFamily="50" charset="0"/>
              </a:rPr>
              <a:t>Icon Images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BentonSans" panose="02000603040000020004" pitchFamily="50" charset="0"/>
              </a:rPr>
              <a:t>https://www.cleanpng.com/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BentonSans" panose="02000603040000020004" pitchFamily="50" charset="0"/>
              </a:rPr>
              <a:t>https://www.clipartmax.com/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000" b="1" dirty="0">
              <a:latin typeface="BentonSans" panose="02000603040000020004" pitchFamily="50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AU" sz="2000" b="1" dirty="0">
              <a:latin typeface="BentonSans" panose="02000603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91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24A2C64-76AD-47DE-980F-206830395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134" y="212876"/>
            <a:ext cx="7044096" cy="6432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6284DA-8C73-4881-BCDF-3D887622A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3671" y="-11287"/>
            <a:ext cx="3056428" cy="1325563"/>
          </a:xfrm>
        </p:spPr>
        <p:txBody>
          <a:bodyPr>
            <a:normAutofit/>
          </a:bodyPr>
          <a:lstStyle/>
          <a:p>
            <a:r>
              <a:rPr lang="en-AU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BentonSans" panose="02000603040000020004" pitchFamily="50" charset="0"/>
              </a:rPr>
              <a:t>What are we looking at?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ED3C5D1-E491-4AB9-BA3A-F37CB83AA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695" y="266482"/>
            <a:ext cx="1885184" cy="113165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0D83D5C-DB3C-4B19-B94A-B011A7E2F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553" y="1694548"/>
            <a:ext cx="1609712" cy="93773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625E40E-7A88-4A63-8EA0-8831AC9AF6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879" y="3040388"/>
            <a:ext cx="1915395" cy="126236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244DAA5-5C72-4063-9BD6-B9E623437C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5232" y="4524274"/>
            <a:ext cx="1936366" cy="126236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BF04D8B-54DA-4CAF-9568-A58CEC697C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9510" y="555621"/>
            <a:ext cx="1413159" cy="113892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D097E30-9A3A-4C7D-A45D-15FF0FA86E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1167" y="1990913"/>
            <a:ext cx="1446745" cy="113892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B6E8E84-A9EC-4875-AD1A-CFDADF34FB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6131" y="3224683"/>
            <a:ext cx="1870012" cy="129959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BB31504-5E88-4B64-ABF6-C62B2B8D03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66782" y="4458405"/>
            <a:ext cx="1705034" cy="113892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967A33-835C-481E-B7BF-BA645A21F2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84148" y="5597332"/>
            <a:ext cx="1747019" cy="115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32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059A8-5F2D-4143-991D-608D7A848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315" y="249117"/>
            <a:ext cx="7336221" cy="810531"/>
          </a:xfrm>
        </p:spPr>
        <p:txBody>
          <a:bodyPr>
            <a:noAutofit/>
          </a:bodyPr>
          <a:lstStyle/>
          <a:p>
            <a:r>
              <a:rPr lang="en-AU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BentonSans" panose="02000603040000020004" pitchFamily="50" charset="0"/>
              </a:rPr>
              <a:t>What happened over the years?</a:t>
            </a:r>
            <a:endParaRPr lang="en-AU" sz="36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B193E21-709A-44FC-9DC5-51A4135E3862}"/>
              </a:ext>
            </a:extLst>
          </p:cNvPr>
          <p:cNvGrpSpPr/>
          <p:nvPr/>
        </p:nvGrpSpPr>
        <p:grpSpPr>
          <a:xfrm>
            <a:off x="1144505" y="1305040"/>
            <a:ext cx="9902989" cy="3773087"/>
            <a:chOff x="220725" y="1510828"/>
            <a:chExt cx="11750550" cy="44770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8C0ABF8-2208-4EEE-98F1-CE6A6092E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725" y="1510828"/>
              <a:ext cx="3775515" cy="440664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8CD34B2-2E24-435F-9A63-C11D95B82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84098" y="1510828"/>
              <a:ext cx="3778724" cy="44066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155F800-3F30-4A93-B609-1764AFB9F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50681" y="1510829"/>
              <a:ext cx="3820594" cy="4406643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78ADF30-E1B2-4306-989A-648237D36CA4}"/>
                </a:ext>
              </a:extLst>
            </p:cNvPr>
            <p:cNvCxnSpPr>
              <a:cxnSpLocks/>
            </p:cNvCxnSpPr>
            <p:nvPr/>
          </p:nvCxnSpPr>
          <p:spPr>
            <a:xfrm>
              <a:off x="4184098" y="1602658"/>
              <a:ext cx="0" cy="431481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F2F418B-DC1C-4D7D-BBDE-D87A78299458}"/>
                </a:ext>
              </a:extLst>
            </p:cNvPr>
            <p:cNvCxnSpPr>
              <a:cxnSpLocks/>
            </p:cNvCxnSpPr>
            <p:nvPr/>
          </p:nvCxnSpPr>
          <p:spPr>
            <a:xfrm>
              <a:off x="8150681" y="1602658"/>
              <a:ext cx="0" cy="438518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FA3217F4-A22D-4F32-850A-3C07AC54940D}"/>
              </a:ext>
            </a:extLst>
          </p:cNvPr>
          <p:cNvSpPr/>
          <p:nvPr/>
        </p:nvSpPr>
        <p:spPr>
          <a:xfrm>
            <a:off x="470367" y="1059648"/>
            <a:ext cx="3935181" cy="4181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BF1AD50-0AC4-4327-AB31-0F5AA93EEC3F}"/>
              </a:ext>
            </a:extLst>
          </p:cNvPr>
          <p:cNvSpPr/>
          <p:nvPr/>
        </p:nvSpPr>
        <p:spPr>
          <a:xfrm>
            <a:off x="4430641" y="1318183"/>
            <a:ext cx="3447895" cy="39232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55782F-2CD3-47EF-A8C7-D77C248803AF}"/>
              </a:ext>
            </a:extLst>
          </p:cNvPr>
          <p:cNvSpPr/>
          <p:nvPr/>
        </p:nvSpPr>
        <p:spPr>
          <a:xfrm>
            <a:off x="7957697" y="1213658"/>
            <a:ext cx="3935181" cy="43393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0C29542F-F43D-4086-A933-A4FDF44360A8}"/>
              </a:ext>
            </a:extLst>
          </p:cNvPr>
          <p:cNvSpPr txBox="1">
            <a:spLocks/>
          </p:cNvSpPr>
          <p:nvPr/>
        </p:nvSpPr>
        <p:spPr>
          <a:xfrm>
            <a:off x="2792090" y="5684235"/>
            <a:ext cx="6724996" cy="45232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2000" dirty="0">
                <a:latin typeface="BentonSans" panose="02000603040000020004" pitchFamily="50" charset="0"/>
              </a:rPr>
              <a:t>Innovation implemented Increase &gt; Innovation abandoned increase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B41C3E6C-1108-4995-88BE-EED0884834DE}"/>
              </a:ext>
            </a:extLst>
          </p:cNvPr>
          <p:cNvSpPr txBox="1">
            <a:spLocks/>
          </p:cNvSpPr>
          <p:nvPr/>
        </p:nvSpPr>
        <p:spPr>
          <a:xfrm>
            <a:off x="3252184" y="6136561"/>
            <a:ext cx="5804807" cy="36749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2000" dirty="0">
                <a:latin typeface="BentonSans" panose="02000603040000020004" pitchFamily="50" charset="0"/>
              </a:rPr>
              <a:t>Companies are trying to innovate. But is it successful ? </a:t>
            </a:r>
          </a:p>
        </p:txBody>
      </p:sp>
    </p:spTree>
    <p:extLst>
      <p:ext uri="{BB962C8B-B14F-4D97-AF65-F5344CB8AC3E}">
        <p14:creationId xmlns:p14="http://schemas.microsoft.com/office/powerpoint/2010/main" val="42988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1B88A886-13CE-4FC9-A05E-B8B071DF0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679" y="535261"/>
            <a:ext cx="8159256" cy="810531"/>
          </a:xfrm>
        </p:spPr>
        <p:txBody>
          <a:bodyPr>
            <a:noAutofit/>
          </a:bodyPr>
          <a:lstStyle/>
          <a:p>
            <a:r>
              <a:rPr lang="en-AU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entonSans" panose="02000603040000020004" pitchFamily="50" charset="0"/>
              </a:rPr>
              <a:t>What happened over the years? – </a:t>
            </a:r>
            <a:br>
              <a:rPr lang="en-AU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entonSans" panose="02000603040000020004" pitchFamily="50" charset="0"/>
              </a:rPr>
            </a:br>
            <a:r>
              <a:rPr lang="en-AU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entonSans" panose="02000603040000020004" pitchFamily="50" charset="0"/>
              </a:rPr>
              <a:t>                  after the innovation has implemented</a:t>
            </a:r>
            <a:endParaRPr lang="en-AU" sz="28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B09D84C-2D0E-4890-824F-C1A1EEE7DA80}"/>
              </a:ext>
            </a:extLst>
          </p:cNvPr>
          <p:cNvGrpSpPr/>
          <p:nvPr/>
        </p:nvGrpSpPr>
        <p:grpSpPr>
          <a:xfrm>
            <a:off x="178379" y="1816118"/>
            <a:ext cx="11534619" cy="4027238"/>
            <a:chOff x="-1350" y="1851136"/>
            <a:chExt cx="12027831" cy="419944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2A0948D-4E5A-4CA7-8724-85D791A91F4E}"/>
                </a:ext>
              </a:extLst>
            </p:cNvPr>
            <p:cNvGrpSpPr/>
            <p:nvPr/>
          </p:nvGrpSpPr>
          <p:grpSpPr>
            <a:xfrm>
              <a:off x="-1350" y="1851136"/>
              <a:ext cx="9494294" cy="4199440"/>
              <a:chOff x="-68313" y="1851136"/>
              <a:chExt cx="11177442" cy="494391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756A1C7-88AA-4DEA-BF69-F9064B90B4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97897" y="1933679"/>
                <a:ext cx="2355630" cy="486137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85A45B5-6CEC-4038-84EF-C3C5549A7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99689" y="1851136"/>
                <a:ext cx="2309440" cy="4861373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B1ED260-E129-406D-A282-8F61D4AAF3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8313" y="1851137"/>
                <a:ext cx="2486635" cy="4861372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ED8C78F9-7414-49A8-904A-BD890AFA23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68247" y="1933679"/>
                <a:ext cx="2332536" cy="4861372"/>
              </a:xfrm>
              <a:prstGeom prst="rect">
                <a:avLst/>
              </a:prstGeom>
            </p:spPr>
          </p:pic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0C3C104E-AC7A-4DFE-B663-6290DC77A3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3862" y="1933679"/>
                <a:ext cx="0" cy="396000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C926340-301F-4C7A-857E-32F05A5658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6398" y="1851136"/>
                <a:ext cx="0" cy="396000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96FB72E9-4178-4355-A4CF-FFAC20F192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8108" y="1933679"/>
                <a:ext cx="0" cy="396000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3052EBE-845F-40D4-9CBA-C39A15708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45977" y="1851136"/>
              <a:ext cx="2080504" cy="4129328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7B86DEC-5E7B-4587-9447-1E8A5722B88F}"/>
                </a:ext>
              </a:extLst>
            </p:cNvPr>
            <p:cNvCxnSpPr>
              <a:cxnSpLocks/>
            </p:cNvCxnSpPr>
            <p:nvPr/>
          </p:nvCxnSpPr>
          <p:spPr>
            <a:xfrm>
              <a:off x="9729062" y="1851138"/>
              <a:ext cx="0" cy="336368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77568968-DA23-491C-8F1F-BC72BE740008}"/>
              </a:ext>
            </a:extLst>
          </p:cNvPr>
          <p:cNvSpPr/>
          <p:nvPr/>
        </p:nvSpPr>
        <p:spPr>
          <a:xfrm>
            <a:off x="167696" y="1638881"/>
            <a:ext cx="2141267" cy="4137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9D4124D-C33D-4000-A21B-FD861C1701BF}"/>
              </a:ext>
            </a:extLst>
          </p:cNvPr>
          <p:cNvSpPr/>
          <p:nvPr/>
        </p:nvSpPr>
        <p:spPr>
          <a:xfrm>
            <a:off x="2319646" y="1812998"/>
            <a:ext cx="2296966" cy="4030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9B5AD7A-35FC-4725-B04B-11CA8C64D7B3}"/>
              </a:ext>
            </a:extLst>
          </p:cNvPr>
          <p:cNvSpPr/>
          <p:nvPr/>
        </p:nvSpPr>
        <p:spPr>
          <a:xfrm>
            <a:off x="4717021" y="1773336"/>
            <a:ext cx="2432635" cy="4137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146E30-8043-4C7F-B058-D1E33E2FDF0B}"/>
              </a:ext>
            </a:extLst>
          </p:cNvPr>
          <p:cNvSpPr/>
          <p:nvPr/>
        </p:nvSpPr>
        <p:spPr>
          <a:xfrm>
            <a:off x="7112974" y="1784152"/>
            <a:ext cx="2292804" cy="4088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C29127-2819-490C-9C35-E7F70160AE28}"/>
              </a:ext>
            </a:extLst>
          </p:cNvPr>
          <p:cNvSpPr/>
          <p:nvPr/>
        </p:nvSpPr>
        <p:spPr>
          <a:xfrm>
            <a:off x="9369097" y="1752093"/>
            <a:ext cx="2432634" cy="4088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EDF87BF6-11C5-4829-AD51-511C56BE7D4B}"/>
              </a:ext>
            </a:extLst>
          </p:cNvPr>
          <p:cNvSpPr txBox="1">
            <a:spLocks/>
          </p:cNvSpPr>
          <p:nvPr/>
        </p:nvSpPr>
        <p:spPr>
          <a:xfrm>
            <a:off x="2941450" y="6094754"/>
            <a:ext cx="6776357" cy="367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2000" dirty="0">
                <a:latin typeface="BentonSans" panose="02000603040000020004" pitchFamily="50" charset="0"/>
              </a:rPr>
              <a:t>Implementation is there -&gt; But success is a question</a:t>
            </a:r>
          </a:p>
        </p:txBody>
      </p:sp>
    </p:spTree>
    <p:extLst>
      <p:ext uri="{BB962C8B-B14F-4D97-AF65-F5344CB8AC3E}">
        <p14:creationId xmlns:p14="http://schemas.microsoft.com/office/powerpoint/2010/main" val="12505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7" grpId="0" animBg="1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4FB45-747B-4869-8B0C-8F5F4941B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316" y="0"/>
            <a:ext cx="10515600" cy="873201"/>
          </a:xfrm>
        </p:spPr>
        <p:txBody>
          <a:bodyPr>
            <a:normAutofit/>
          </a:bodyPr>
          <a:lstStyle/>
          <a:p>
            <a:r>
              <a:rPr lang="en-A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entonSans" panose="02000603040000020004" pitchFamily="50" charset="0"/>
              </a:rPr>
              <a:t>Industry-wise innovation activity over the years</a:t>
            </a:r>
            <a:endParaRPr lang="en-AU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BF0464-7D52-44B8-829C-C20DF3C29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3201"/>
            <a:ext cx="12192000" cy="472656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EC5C96D3-CF4B-48D1-9FFB-D23F3D2BA5AE}"/>
              </a:ext>
            </a:extLst>
          </p:cNvPr>
          <p:cNvGrpSpPr/>
          <p:nvPr/>
        </p:nvGrpSpPr>
        <p:grpSpPr>
          <a:xfrm>
            <a:off x="9832" y="5664324"/>
            <a:ext cx="12192000" cy="1127863"/>
            <a:chOff x="9832" y="5664324"/>
            <a:chExt cx="12192000" cy="1127863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715E869-EE4F-4EDA-86FF-F83572AD6B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88" t="4862" r="491" b="54300"/>
            <a:stretch/>
          </p:blipFill>
          <p:spPr>
            <a:xfrm>
              <a:off x="81832" y="5664324"/>
              <a:ext cx="12060000" cy="4680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7069CC4-596A-4B38-AB54-C7E48F49BE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7463" b="547"/>
            <a:stretch/>
          </p:blipFill>
          <p:spPr>
            <a:xfrm>
              <a:off x="9832" y="6196880"/>
              <a:ext cx="12192000" cy="252000"/>
            </a:xfrm>
            <a:prstGeom prst="rect">
              <a:avLst/>
            </a:prstGeom>
          </p:spPr>
        </p:pic>
        <p:sp>
          <p:nvSpPr>
            <p:cNvPr id="25" name="Title 1">
              <a:extLst>
                <a:ext uri="{FF2B5EF4-FFF2-40B4-BE49-F238E27FC236}">
                  <a16:creationId xmlns:a16="http://schemas.microsoft.com/office/drawing/2014/main" id="{C50C4073-B2A2-4165-BA6D-434A4753B885}"/>
                </a:ext>
              </a:extLst>
            </p:cNvPr>
            <p:cNvSpPr txBox="1">
              <a:spLocks/>
            </p:cNvSpPr>
            <p:nvPr/>
          </p:nvSpPr>
          <p:spPr>
            <a:xfrm>
              <a:off x="1235913" y="6537525"/>
              <a:ext cx="1487623" cy="252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AU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entonSans" panose="02000603040000020004" pitchFamily="50" charset="0"/>
                </a:rPr>
                <a:t>Worst</a:t>
              </a:r>
              <a:endParaRPr lang="en-AU" sz="1200" dirty="0"/>
            </a:p>
          </p:txBody>
        </p:sp>
        <p:sp>
          <p:nvSpPr>
            <p:cNvPr id="26" name="Title 1">
              <a:extLst>
                <a:ext uri="{FF2B5EF4-FFF2-40B4-BE49-F238E27FC236}">
                  <a16:creationId xmlns:a16="http://schemas.microsoft.com/office/drawing/2014/main" id="{5DE69DC0-80F1-4C4C-BFD6-6FE1B0DF51B1}"/>
                </a:ext>
              </a:extLst>
            </p:cNvPr>
            <p:cNvSpPr txBox="1">
              <a:spLocks/>
            </p:cNvSpPr>
            <p:nvPr/>
          </p:nvSpPr>
          <p:spPr>
            <a:xfrm>
              <a:off x="5749832" y="6537525"/>
              <a:ext cx="692333" cy="252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AU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entonSans" panose="02000603040000020004" pitchFamily="50" charset="0"/>
                </a:rPr>
                <a:t>Least</a:t>
              </a:r>
              <a:endParaRPr lang="en-AU" sz="1200" dirty="0"/>
            </a:p>
          </p:txBody>
        </p:sp>
        <p:sp>
          <p:nvSpPr>
            <p:cNvPr id="27" name="Title 1">
              <a:extLst>
                <a:ext uri="{FF2B5EF4-FFF2-40B4-BE49-F238E27FC236}">
                  <a16:creationId xmlns:a16="http://schemas.microsoft.com/office/drawing/2014/main" id="{D74C1CBC-0577-4755-A29B-6E6B04B64156}"/>
                </a:ext>
              </a:extLst>
            </p:cNvPr>
            <p:cNvSpPr txBox="1">
              <a:spLocks/>
            </p:cNvSpPr>
            <p:nvPr/>
          </p:nvSpPr>
          <p:spPr>
            <a:xfrm>
              <a:off x="9795806" y="6540187"/>
              <a:ext cx="692333" cy="252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AU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entonSans" panose="02000603040000020004" pitchFamily="50" charset="0"/>
                </a:rPr>
                <a:t>Best</a:t>
              </a:r>
              <a:endParaRPr lang="en-AU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1254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4FB45-747B-4869-8B0C-8F5F4941B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316" y="1"/>
            <a:ext cx="10515600" cy="919050"/>
          </a:xfrm>
        </p:spPr>
        <p:txBody>
          <a:bodyPr>
            <a:normAutofit/>
          </a:bodyPr>
          <a:lstStyle/>
          <a:p>
            <a:r>
              <a:rPr lang="en-A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entonSans" panose="02000603040000020004" pitchFamily="50" charset="0"/>
              </a:rPr>
              <a:t>Industry-wise innovation activity over the years</a:t>
            </a:r>
            <a:endParaRPr lang="en-AU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A0022-ADF0-4923-8E95-C6948439D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9050"/>
            <a:ext cx="12192000" cy="482722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F48112C-ADC0-46DE-9870-AB72230BCFB7}"/>
              </a:ext>
            </a:extLst>
          </p:cNvPr>
          <p:cNvSpPr txBox="1">
            <a:spLocks/>
          </p:cNvSpPr>
          <p:nvPr/>
        </p:nvSpPr>
        <p:spPr>
          <a:xfrm>
            <a:off x="5511437" y="5746280"/>
            <a:ext cx="1169126" cy="1021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2000" b="1" dirty="0">
                <a:solidFill>
                  <a:srgbClr val="92D050"/>
                </a:solidFill>
                <a:latin typeface="BentonSans" panose="02000603040000020004" pitchFamily="50" charset="0"/>
              </a:rPr>
              <a:t>3/16</a:t>
            </a:r>
          </a:p>
          <a:p>
            <a:pPr algn="ctr"/>
            <a:r>
              <a:rPr lang="en-AU" sz="2000" b="1" dirty="0">
                <a:solidFill>
                  <a:srgbClr val="92D050"/>
                </a:solidFill>
                <a:latin typeface="BentonSans" panose="02000603040000020004" pitchFamily="50" charset="0"/>
              </a:rPr>
              <a:t>Positive</a:t>
            </a:r>
            <a:endParaRPr lang="en-AU" sz="20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37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4FB45-747B-4869-8B0C-8F5F4941B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316" y="0"/>
            <a:ext cx="10515600" cy="727071"/>
          </a:xfrm>
        </p:spPr>
        <p:txBody>
          <a:bodyPr>
            <a:normAutofit/>
          </a:bodyPr>
          <a:lstStyle/>
          <a:p>
            <a:r>
              <a:rPr lang="en-A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entonSans" panose="02000603040000020004" pitchFamily="50" charset="0"/>
              </a:rPr>
              <a:t>Industry-wise innovation activity over the years</a:t>
            </a:r>
            <a:endParaRPr lang="en-AU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46374E-637E-49EB-8387-05F1BDCBD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7642"/>
            <a:ext cx="12192000" cy="482722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97FFDED-5641-41AF-9A4E-C42BCF02EF15}"/>
              </a:ext>
            </a:extLst>
          </p:cNvPr>
          <p:cNvSpPr txBox="1">
            <a:spLocks/>
          </p:cNvSpPr>
          <p:nvPr/>
        </p:nvSpPr>
        <p:spPr>
          <a:xfrm>
            <a:off x="5474697" y="5657850"/>
            <a:ext cx="1242606" cy="987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2000" dirty="0">
                <a:solidFill>
                  <a:schemeClr val="accent2">
                    <a:lumMod val="75000"/>
                  </a:schemeClr>
                </a:solidFill>
                <a:latin typeface="BentonSans" panose="02000603040000020004" pitchFamily="50" charset="0"/>
              </a:rPr>
              <a:t>12/16 Negative</a:t>
            </a:r>
            <a:endParaRPr lang="en-AU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06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64159B-F7DF-4D7A-A6D0-D32ACD9BD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316" y="1"/>
            <a:ext cx="10515600" cy="1087118"/>
          </a:xfrm>
        </p:spPr>
        <p:txBody>
          <a:bodyPr>
            <a:normAutofit/>
          </a:bodyPr>
          <a:lstStyle/>
          <a:p>
            <a:r>
              <a:rPr lang="en-A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entonSans" panose="02000603040000020004" pitchFamily="50" charset="0"/>
              </a:rPr>
              <a:t>Industry-wise innovation done and abandoned?</a:t>
            </a:r>
            <a:endParaRPr lang="en-AU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634E45-351F-428A-B708-12E6BE983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0" y="1180418"/>
            <a:ext cx="5876430" cy="29532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68504D-72A2-4419-B436-BD160E52C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767" y="1156613"/>
            <a:ext cx="5876430" cy="2953244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7550CF91-9299-4224-B68A-CF987AF19E83}"/>
              </a:ext>
            </a:extLst>
          </p:cNvPr>
          <p:cNvGrpSpPr/>
          <p:nvPr/>
        </p:nvGrpSpPr>
        <p:grpSpPr>
          <a:xfrm>
            <a:off x="6010765" y="4340656"/>
            <a:ext cx="5581456" cy="611779"/>
            <a:chOff x="219570" y="4471083"/>
            <a:chExt cx="5581456" cy="61177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48E4973-1B4A-4574-89D0-41CAEFC1F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570" y="4732681"/>
              <a:ext cx="5581456" cy="350181"/>
            </a:xfrm>
            <a:prstGeom prst="rect">
              <a:avLst/>
            </a:prstGeom>
          </p:spPr>
        </p:pic>
        <p:sp>
          <p:nvSpPr>
            <p:cNvPr id="27" name="Title 1">
              <a:extLst>
                <a:ext uri="{FF2B5EF4-FFF2-40B4-BE49-F238E27FC236}">
                  <a16:creationId xmlns:a16="http://schemas.microsoft.com/office/drawing/2014/main" id="{DAA23FE1-54AA-4E5C-93E7-22B4A69927E8}"/>
                </a:ext>
              </a:extLst>
            </p:cNvPr>
            <p:cNvSpPr txBox="1">
              <a:spLocks/>
            </p:cNvSpPr>
            <p:nvPr/>
          </p:nvSpPr>
          <p:spPr>
            <a:xfrm>
              <a:off x="926351" y="4480681"/>
              <a:ext cx="1487623" cy="252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AU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entonSans" panose="02000603040000020004" pitchFamily="50" charset="0"/>
                </a:rPr>
                <a:t>Worst</a:t>
              </a:r>
              <a:endParaRPr lang="en-AU" sz="1200" dirty="0"/>
            </a:p>
          </p:txBody>
        </p:sp>
        <p:sp>
          <p:nvSpPr>
            <p:cNvPr id="29" name="Title 1">
              <a:extLst>
                <a:ext uri="{FF2B5EF4-FFF2-40B4-BE49-F238E27FC236}">
                  <a16:creationId xmlns:a16="http://schemas.microsoft.com/office/drawing/2014/main" id="{8748C519-D6F3-4F27-8F6F-F0EF1BD47C61}"/>
                </a:ext>
              </a:extLst>
            </p:cNvPr>
            <p:cNvSpPr txBox="1">
              <a:spLocks/>
            </p:cNvSpPr>
            <p:nvPr/>
          </p:nvSpPr>
          <p:spPr>
            <a:xfrm>
              <a:off x="3627929" y="4471083"/>
              <a:ext cx="1487623" cy="252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AU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entonSans" panose="02000603040000020004" pitchFamily="50" charset="0"/>
                </a:rPr>
                <a:t>Best</a:t>
              </a:r>
              <a:endParaRPr lang="en-AU" sz="1200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9031656-DB52-4991-9A88-0DAFE557F33A}"/>
              </a:ext>
            </a:extLst>
          </p:cNvPr>
          <p:cNvGrpSpPr/>
          <p:nvPr/>
        </p:nvGrpSpPr>
        <p:grpSpPr>
          <a:xfrm>
            <a:off x="219570" y="4333818"/>
            <a:ext cx="5595730" cy="616090"/>
            <a:chOff x="6376700" y="1761191"/>
            <a:chExt cx="5595730" cy="6160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0B0410D-91E0-47B3-A14B-BA5959403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76700" y="2027101"/>
              <a:ext cx="5595730" cy="350180"/>
            </a:xfrm>
            <a:prstGeom prst="rect">
              <a:avLst/>
            </a:prstGeom>
          </p:spPr>
        </p:pic>
        <p:sp>
          <p:nvSpPr>
            <p:cNvPr id="28" name="Title 1">
              <a:extLst>
                <a:ext uri="{FF2B5EF4-FFF2-40B4-BE49-F238E27FC236}">
                  <a16:creationId xmlns:a16="http://schemas.microsoft.com/office/drawing/2014/main" id="{25F10FF8-1833-4143-A632-D36BDAA658B3}"/>
                </a:ext>
              </a:extLst>
            </p:cNvPr>
            <p:cNvSpPr txBox="1">
              <a:spLocks/>
            </p:cNvSpPr>
            <p:nvPr/>
          </p:nvSpPr>
          <p:spPr>
            <a:xfrm>
              <a:off x="7003921" y="1768029"/>
              <a:ext cx="1487623" cy="252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AU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entonSans" panose="02000603040000020004" pitchFamily="50" charset="0"/>
                </a:rPr>
                <a:t>Best</a:t>
              </a:r>
              <a:endParaRPr lang="en-AU" sz="1200" dirty="0"/>
            </a:p>
          </p:txBody>
        </p:sp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060A3B21-B597-4CAF-B90F-7AECDC3DB8C0}"/>
                </a:ext>
              </a:extLst>
            </p:cNvPr>
            <p:cNvSpPr txBox="1">
              <a:spLocks/>
            </p:cNvSpPr>
            <p:nvPr/>
          </p:nvSpPr>
          <p:spPr>
            <a:xfrm>
              <a:off x="9700504" y="1761191"/>
              <a:ext cx="1487623" cy="252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AU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entonSans" panose="02000603040000020004" pitchFamily="50" charset="0"/>
                </a:rPr>
                <a:t>Worst</a:t>
              </a:r>
              <a:endParaRPr lang="en-AU" sz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05863A-7793-4C7A-B08A-932A382373B5}"/>
              </a:ext>
            </a:extLst>
          </p:cNvPr>
          <p:cNvGrpSpPr/>
          <p:nvPr/>
        </p:nvGrpSpPr>
        <p:grpSpPr>
          <a:xfrm>
            <a:off x="1211745" y="5177770"/>
            <a:ext cx="3611380" cy="476408"/>
            <a:chOff x="7474226" y="2678714"/>
            <a:chExt cx="3611380" cy="47640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C684414-04A4-4987-8F84-FE57C104D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74226" y="2678714"/>
              <a:ext cx="3611380" cy="257299"/>
            </a:xfrm>
            <a:prstGeom prst="rect">
              <a:avLst/>
            </a:prstGeom>
          </p:spPr>
        </p:pic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3B36A663-AE16-4C65-8B41-79C43D09A630}"/>
                </a:ext>
              </a:extLst>
            </p:cNvPr>
            <p:cNvSpPr txBox="1">
              <a:spLocks/>
            </p:cNvSpPr>
            <p:nvPr/>
          </p:nvSpPr>
          <p:spPr>
            <a:xfrm>
              <a:off x="8536104" y="2903122"/>
              <a:ext cx="1487623" cy="252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AU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entonSans" panose="02000603040000020004" pitchFamily="50" charset="0"/>
                </a:rPr>
                <a:t>Difference</a:t>
              </a:r>
              <a:endParaRPr lang="en-AU" sz="12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6C22A04-1D1E-4A11-A3A4-3625828F6F35}"/>
              </a:ext>
            </a:extLst>
          </p:cNvPr>
          <p:cNvGrpSpPr/>
          <p:nvPr/>
        </p:nvGrpSpPr>
        <p:grpSpPr>
          <a:xfrm>
            <a:off x="6982022" y="5168762"/>
            <a:ext cx="3638941" cy="466832"/>
            <a:chOff x="1190827" y="5420283"/>
            <a:chExt cx="3638941" cy="46683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CFE01AA-4D20-40CC-9258-ABAF2DD0E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90827" y="5420283"/>
              <a:ext cx="3638941" cy="257299"/>
            </a:xfrm>
            <a:prstGeom prst="rect">
              <a:avLst/>
            </a:prstGeom>
          </p:spPr>
        </p:pic>
        <p:sp>
          <p:nvSpPr>
            <p:cNvPr id="32" name="Title 1">
              <a:extLst>
                <a:ext uri="{FF2B5EF4-FFF2-40B4-BE49-F238E27FC236}">
                  <a16:creationId xmlns:a16="http://schemas.microsoft.com/office/drawing/2014/main" id="{594157A1-DDCC-4E19-B9FC-C2208560FE84}"/>
                </a:ext>
              </a:extLst>
            </p:cNvPr>
            <p:cNvSpPr txBox="1">
              <a:spLocks/>
            </p:cNvSpPr>
            <p:nvPr/>
          </p:nvSpPr>
          <p:spPr>
            <a:xfrm>
              <a:off x="2266485" y="5635115"/>
              <a:ext cx="1487623" cy="252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AU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entonSans" panose="02000603040000020004" pitchFamily="50" charset="0"/>
                </a:rPr>
                <a:t>Difference</a:t>
              </a:r>
              <a:endParaRPr lang="en-AU" sz="1200" dirty="0"/>
            </a:p>
          </p:txBody>
        </p:sp>
      </p:grp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D728654F-532D-47D3-92EF-0B4BBA65889C}"/>
              </a:ext>
            </a:extLst>
          </p:cNvPr>
          <p:cNvSpPr txBox="1">
            <a:spLocks/>
          </p:cNvSpPr>
          <p:nvPr/>
        </p:nvSpPr>
        <p:spPr>
          <a:xfrm>
            <a:off x="3330046" y="5705270"/>
            <a:ext cx="6089078" cy="367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2000" dirty="0">
                <a:latin typeface="BentonSans" panose="02000603040000020004" pitchFamily="50" charset="0"/>
              </a:rPr>
              <a:t>Considerable differences among industries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658A616D-9113-4C38-BAAF-AA540153F60D}"/>
              </a:ext>
            </a:extLst>
          </p:cNvPr>
          <p:cNvSpPr txBox="1">
            <a:spLocks/>
          </p:cNvSpPr>
          <p:nvPr/>
        </p:nvSpPr>
        <p:spPr>
          <a:xfrm>
            <a:off x="2001062" y="6243615"/>
            <a:ext cx="8671854" cy="5287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2000" b="1" dirty="0">
                <a:latin typeface="BentonSans" panose="02000603040000020004" pitchFamily="50" charset="0"/>
              </a:rPr>
              <a:t>Agriculture, Forestry and Fishing </a:t>
            </a:r>
            <a:r>
              <a:rPr lang="en-AU" sz="2000" dirty="0">
                <a:latin typeface="BentonSans" panose="02000603040000020004" pitchFamily="50" charset="0"/>
              </a:rPr>
              <a:t>- &gt; Worst inventor in terms of </a:t>
            </a:r>
            <a:r>
              <a:rPr lang="en-AU" sz="2000" b="1" dirty="0">
                <a:latin typeface="BentonSans" panose="02000603040000020004" pitchFamily="50" charset="0"/>
              </a:rPr>
              <a:t>quantity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F2982AE-EFCC-40EE-87C6-93E0E52A3FBE}"/>
              </a:ext>
            </a:extLst>
          </p:cNvPr>
          <p:cNvSpPr/>
          <p:nvPr/>
        </p:nvSpPr>
        <p:spPr>
          <a:xfrm>
            <a:off x="157316" y="3760236"/>
            <a:ext cx="5487704" cy="16795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15771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933</TotalTime>
  <Words>642</Words>
  <Application>Microsoft Office PowerPoint</Application>
  <PresentationFormat>Widescreen</PresentationFormat>
  <Paragraphs>87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BentonSans</vt:lpstr>
      <vt:lpstr>Calibri</vt:lpstr>
      <vt:lpstr>Calibri Light</vt:lpstr>
      <vt:lpstr>Wingdings</vt:lpstr>
      <vt:lpstr>Office Theme</vt:lpstr>
      <vt:lpstr>PowerPoint Presentation</vt:lpstr>
      <vt:lpstr>Where are we right now?</vt:lpstr>
      <vt:lpstr>What are we looking at?</vt:lpstr>
      <vt:lpstr>What happened over the years?</vt:lpstr>
      <vt:lpstr>What happened over the years? –                    after the innovation has implemented</vt:lpstr>
      <vt:lpstr>Industry-wise innovation activity over the years</vt:lpstr>
      <vt:lpstr>Industry-wise innovation activity over the years</vt:lpstr>
      <vt:lpstr>Industry-wise innovation activity over the years</vt:lpstr>
      <vt:lpstr>Industry-wise innovation done and abandoned?</vt:lpstr>
      <vt:lpstr>Innovation Benefits</vt:lpstr>
      <vt:lpstr>Innovation Benefits</vt:lpstr>
      <vt:lpstr>Innovation Benefits</vt:lpstr>
      <vt:lpstr>Innovation Benefits</vt:lpstr>
      <vt:lpstr>Innovation Benefits</vt:lpstr>
      <vt:lpstr>Barriers for Innovation</vt:lpstr>
      <vt:lpstr>Barriers for Innovation</vt:lpstr>
      <vt:lpstr>Barriers for Innovation</vt:lpstr>
      <vt:lpstr>Barriers for Innovation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Homesh Wathsalya</dc:creator>
  <cp:lastModifiedBy>Homesh Wathsalya</cp:lastModifiedBy>
  <cp:revision>55</cp:revision>
  <dcterms:created xsi:type="dcterms:W3CDTF">2021-06-19T14:14:02Z</dcterms:created>
  <dcterms:modified xsi:type="dcterms:W3CDTF">2021-06-20T14:47:12Z</dcterms:modified>
</cp:coreProperties>
</file>